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83" r:id="rId4"/>
    <p:sldId id="286" r:id="rId5"/>
    <p:sldId id="299" r:id="rId6"/>
    <p:sldId id="302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2" r:id="rId15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368"/>
    <a:srgbClr val="FAF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170D7-A4EF-4889-BFBC-7D1629A7882E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9D45E-9EFA-444C-ABFA-556B119F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16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9D45E-9EFA-444C-ABFA-556B119FC8B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2953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9D45E-9EFA-444C-ABFA-556B119FC8B0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721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919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683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758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71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63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53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42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170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40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79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59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4A0AB-BF0D-4B93-B199-48143940BFB9}" type="datetimeFigureOut">
              <a:rPr lang="pl-PL" smtClean="0"/>
              <a:t>05.06.2018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119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34253" y="1819922"/>
            <a:ext cx="9144000" cy="3568824"/>
          </a:xfrm>
          <a:solidFill>
            <a:srgbClr val="FEF368"/>
          </a:solidFill>
        </p:spPr>
        <p:txBody>
          <a:bodyPr>
            <a:noAutofit/>
          </a:bodyPr>
          <a:lstStyle/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Konsultacje społeczne</a:t>
            </a:r>
          </a:p>
          <a:p>
            <a:endParaRPr lang="pl-PL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projektu Gminnego Programu Rewitalizacji Miasta Włocławek  </a:t>
            </a:r>
          </a:p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na lata 2018 – 2028 </a:t>
            </a:r>
          </a:p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opracowywanego w ramach projektu </a:t>
            </a:r>
          </a:p>
          <a:p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„Śródmieście na drodze do zmian – opracowanie narzędzi aktywizacji zawodowej i społecznej mieszkańców centrum Włocławka”</a:t>
            </a:r>
          </a:p>
          <a:p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5 czerwca 2018 r.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EA1A858-F871-4A15-80CD-47CBAEA6A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982"/>
            <a:ext cx="1927123" cy="16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49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Zmiany funkcjonalno-przestrzenne w obszarze rewitalizacji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33D80978-D501-4E01-B162-7BCFDD8ACB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4132" y="1121365"/>
            <a:ext cx="4296792" cy="5769027"/>
          </a:xfrm>
        </p:spPr>
      </p:pic>
    </p:spTree>
    <p:extLst>
      <p:ext uri="{BB962C8B-B14F-4D97-AF65-F5344CB8AC3E}">
        <p14:creationId xmlns:p14="http://schemas.microsoft.com/office/powerpoint/2010/main" val="34222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Konsultacje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pl-PL" dirty="0"/>
              <a:t>Konsultacje trwają od 22 maja 2018 r. do 13 czerwca 2018 r.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pl-PL" dirty="0"/>
              <a:t>Uwagi, opinie i propozycje można składać w postaci papierowej </a:t>
            </a:r>
            <a:br>
              <a:rPr lang="pl-PL" dirty="0"/>
            </a:br>
            <a:r>
              <a:rPr lang="pl-PL" dirty="0"/>
              <a:t>i elektronicznej za pomocą </a:t>
            </a:r>
            <a:r>
              <a:rPr lang="pl-PL" b="1" dirty="0"/>
              <a:t>formularza konsultacyjnego </a:t>
            </a:r>
          </a:p>
          <a:p>
            <a:pPr marL="0" indent="0">
              <a:buNone/>
            </a:pPr>
            <a:r>
              <a:rPr lang="pl-PL" dirty="0"/>
              <a:t>- </a:t>
            </a:r>
            <a:r>
              <a:rPr lang="pl-PL" b="1" dirty="0"/>
              <a:t>drogą elektroniczną</a:t>
            </a:r>
            <a:r>
              <a:rPr lang="pl-PL" dirty="0"/>
              <a:t> na adres: rewitalizacja@um.wloclawek.pl </a:t>
            </a:r>
          </a:p>
          <a:p>
            <a:pPr marL="0" indent="0">
              <a:buNone/>
            </a:pPr>
            <a:r>
              <a:rPr lang="pl-PL" dirty="0"/>
              <a:t>- </a:t>
            </a:r>
            <a:r>
              <a:rPr lang="pl-PL" b="1" dirty="0"/>
              <a:t>drogą korespondencyjną lub osobiście </a:t>
            </a:r>
            <a:r>
              <a:rPr lang="pl-PL" dirty="0"/>
              <a:t>na adres Urząd Miasta Włocławek Wydział Rozwoju Miasta, Zielony Rynek 11/13, 87-800 Włocławek, w godzinach pracy Urzędu. </a:t>
            </a:r>
          </a:p>
          <a:p>
            <a:pPr>
              <a:buFontTx/>
              <a:buChar char="-"/>
            </a:pPr>
            <a:r>
              <a:rPr lang="pl-PL" b="1" dirty="0"/>
              <a:t>ustnie </a:t>
            </a:r>
            <a:r>
              <a:rPr lang="pl-PL" dirty="0"/>
              <a:t>w: </a:t>
            </a:r>
          </a:p>
          <a:p>
            <a:pPr>
              <a:buFontTx/>
              <a:buChar char="-"/>
            </a:pPr>
            <a:r>
              <a:rPr lang="pl-PL" dirty="0"/>
              <a:t>kawiarni obywatelskiej „Śródmieście </a:t>
            </a:r>
            <a:r>
              <a:rPr lang="pl-PL" dirty="0" err="1"/>
              <a:t>Cafe</a:t>
            </a:r>
            <a:r>
              <a:rPr lang="pl-PL" dirty="0"/>
              <a:t>” przy ul. 3 Maja 9, od poniedziałku do piątku w godz. od 11.00 do 18.00, w soboty w godz. od 11.00 do 16.00, </a:t>
            </a:r>
          </a:p>
          <a:p>
            <a:pPr marL="0" indent="0">
              <a:buNone/>
            </a:pPr>
            <a:r>
              <a:rPr lang="pl-PL" dirty="0"/>
              <a:t>- Wydziale Rozwoju Miasta Urzędu Miasta Włocławek, Zielony Rynek 11/13, pok. 206 II piętro, w godzinach pracy Urzędu. 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3471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Formularz konsultacyjny</a:t>
            </a: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A1557391-00FB-4DED-BCF4-9BE6705223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057725"/>
              </p:ext>
            </p:extLst>
          </p:nvPr>
        </p:nvGraphicFramePr>
        <p:xfrm>
          <a:off x="1115538" y="1851629"/>
          <a:ext cx="8904303" cy="1207363"/>
        </p:xfrm>
        <a:graphic>
          <a:graphicData uri="http://schemas.openxmlformats.org/drawingml/2006/table">
            <a:tbl>
              <a:tblPr firstRow="1" firstCol="1" bandRow="1"/>
              <a:tblGrid>
                <a:gridCol w="2563937">
                  <a:extLst>
                    <a:ext uri="{9D8B030D-6E8A-4147-A177-3AD203B41FA5}">
                      <a16:colId xmlns:a16="http://schemas.microsoft.com/office/drawing/2014/main" val="3840840338"/>
                    </a:ext>
                  </a:extLst>
                </a:gridCol>
                <a:gridCol w="6340366">
                  <a:extLst>
                    <a:ext uri="{9D8B030D-6E8A-4147-A177-3AD203B41FA5}">
                      <a16:colId xmlns:a16="http://schemas.microsoft.com/office/drawing/2014/main" val="2842249138"/>
                    </a:ext>
                  </a:extLst>
                </a:gridCol>
              </a:tblGrid>
              <a:tr h="576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imię i nazwisko/nazwa instytucji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966902"/>
                  </a:ext>
                </a:extLst>
              </a:tr>
              <a:tr h="6307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dane kontaktowe: </a:t>
                      </a:r>
                      <a:br>
                        <a:rPr lang="pl-PL" sz="1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pl-PL" sz="1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(adres e-mail lub telefon)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570741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0B095935-1A06-48B1-A049-A5F897BB5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919904"/>
              </p:ext>
            </p:extLst>
          </p:nvPr>
        </p:nvGraphicFramePr>
        <p:xfrm>
          <a:off x="1115538" y="4410194"/>
          <a:ext cx="8915609" cy="1978864"/>
        </p:xfrm>
        <a:graphic>
          <a:graphicData uri="http://schemas.openxmlformats.org/drawingml/2006/table">
            <a:tbl>
              <a:tblPr firstRow="1" firstCol="1" bandRow="1"/>
              <a:tblGrid>
                <a:gridCol w="406078">
                  <a:extLst>
                    <a:ext uri="{9D8B030D-6E8A-4147-A177-3AD203B41FA5}">
                      <a16:colId xmlns:a16="http://schemas.microsoft.com/office/drawing/2014/main" val="3900331629"/>
                    </a:ext>
                  </a:extLst>
                </a:gridCol>
                <a:gridCol w="2159077">
                  <a:extLst>
                    <a:ext uri="{9D8B030D-6E8A-4147-A177-3AD203B41FA5}">
                      <a16:colId xmlns:a16="http://schemas.microsoft.com/office/drawing/2014/main" val="1760588908"/>
                    </a:ext>
                  </a:extLst>
                </a:gridCol>
                <a:gridCol w="3917797">
                  <a:extLst>
                    <a:ext uri="{9D8B030D-6E8A-4147-A177-3AD203B41FA5}">
                      <a16:colId xmlns:a16="http://schemas.microsoft.com/office/drawing/2014/main" val="187224662"/>
                    </a:ext>
                  </a:extLst>
                </a:gridCol>
                <a:gridCol w="2432657">
                  <a:extLst>
                    <a:ext uri="{9D8B030D-6E8A-4147-A177-3AD203B41FA5}">
                      <a16:colId xmlns:a16="http://schemas.microsoft.com/office/drawing/2014/main" val="3520193817"/>
                    </a:ext>
                  </a:extLst>
                </a:gridCol>
              </a:tblGrid>
              <a:tr h="969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Lp.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Część dokumentu, do którego odnosi się uwaga/numer strony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Uwaga / proponowana zmiana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Uzasadnienie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1232"/>
                  </a:ext>
                </a:extLst>
              </a:tr>
              <a:tr h="5213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719438"/>
                  </a:ext>
                </a:extLst>
              </a:tr>
              <a:tr h="4880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988475"/>
                  </a:ext>
                </a:extLst>
              </a:tr>
            </a:tbl>
          </a:graphicData>
        </a:graphic>
      </p:graphicFrame>
      <p:sp>
        <p:nvSpPr>
          <p:cNvPr id="9" name="Prostokąt 8">
            <a:extLst>
              <a:ext uri="{FF2B5EF4-FFF2-40B4-BE49-F238E27FC236}">
                <a16:creationId xmlns:a16="http://schemas.microsoft.com/office/drawing/2014/main" id="{B381BAA3-0F3B-40BA-BCB1-FF469E8A122A}"/>
              </a:ext>
            </a:extLst>
          </p:cNvPr>
          <p:cNvSpPr/>
          <p:nvPr/>
        </p:nvSpPr>
        <p:spPr>
          <a:xfrm>
            <a:off x="1115538" y="1302622"/>
            <a:ext cx="4298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/>
              <a:t>I. Dane osoby/instytucji zgłaszającej uwagi</a:t>
            </a:r>
            <a:r>
              <a:rPr lang="pl-PL" dirty="0"/>
              <a:t>.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CC04F7AC-4E8A-4DCA-AAD7-6D4397E62279}"/>
              </a:ext>
            </a:extLst>
          </p:cNvPr>
          <p:cNvSpPr/>
          <p:nvPr/>
        </p:nvSpPr>
        <p:spPr>
          <a:xfrm>
            <a:off x="1082373" y="3183224"/>
            <a:ext cx="86627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II. Jeżeli ma Pan/Pani szczegółowe uwagi do którejś z części Gminnego Programu Rewitalizacji Miasta Włocławek na lata 2018 - 2028, np. propozycje konkretnych zmian </a:t>
            </a:r>
            <a:br>
              <a:rPr lang="pl-PL" b="1" dirty="0"/>
            </a:br>
            <a:r>
              <a:rPr lang="pl-PL" b="1" dirty="0"/>
              <a:t>w tekście projektu, prosimy o ich przedstawienie poniżej wraz z krótkim uzasadnieniem.</a:t>
            </a:r>
          </a:p>
        </p:txBody>
      </p:sp>
    </p:spTree>
    <p:extLst>
      <p:ext uri="{BB962C8B-B14F-4D97-AF65-F5344CB8AC3E}">
        <p14:creationId xmlns:p14="http://schemas.microsoft.com/office/powerpoint/2010/main" val="960305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dalszych prac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dirty="0"/>
              <a:t>Przekazanie projektu GPR do zaopiniowania przez instytucje wymienione w ustawie o rewitalizacji</a:t>
            </a:r>
          </a:p>
          <a:p>
            <a:pPr marL="514350" indent="-514350">
              <a:buAutoNum type="arabicPeriod"/>
            </a:pPr>
            <a:r>
              <a:rPr lang="pl-PL" dirty="0"/>
              <a:t>Wprowadzenie zmian w dokumencie zgodnie z otrzymanymi uwagami</a:t>
            </a:r>
          </a:p>
          <a:p>
            <a:pPr marL="514350" indent="-514350">
              <a:buAutoNum type="arabicPeriod"/>
            </a:pPr>
            <a:r>
              <a:rPr lang="pl-PL" dirty="0"/>
              <a:t>Przedłożenie Radzie Miasta Włocławek projektu uchwały w sprawie przyjęcia Gminnego Programu Rewitalizacji Miasta Włocławek </a:t>
            </a:r>
            <a:br>
              <a:rPr lang="pl-PL" dirty="0"/>
            </a:br>
            <a:r>
              <a:rPr lang="pl-PL" dirty="0"/>
              <a:t>na lata 2018-2028</a:t>
            </a:r>
          </a:p>
          <a:p>
            <a:pPr marL="514350" indent="-514350">
              <a:buAutoNum type="arabicPeriod"/>
            </a:pPr>
            <a:r>
              <a:rPr lang="pl-PL" dirty="0"/>
              <a:t>Ustanowienie na obszarze rewitalizacji Specjalnej Strefy Rewitalizacji</a:t>
            </a:r>
          </a:p>
          <a:p>
            <a:pPr marL="514350" indent="-514350">
              <a:buAutoNum type="arabicPeriod"/>
            </a:pPr>
            <a:r>
              <a:rPr lang="pl-PL" dirty="0"/>
              <a:t>Powołanie Komitetu Rewitalizacji</a:t>
            </a:r>
          </a:p>
          <a:p>
            <a:pPr marL="514350" indent="-514350">
              <a:buAutoNum type="arabicPeriod"/>
            </a:pPr>
            <a:r>
              <a:rPr lang="pl-PL" dirty="0"/>
              <a:t>Opracowanie Miejscowego Planu Rewitalizacji</a:t>
            </a:r>
          </a:p>
          <a:p>
            <a:pPr marL="514350" indent="-514350">
              <a:buAutoNum type="arabicPeriod"/>
            </a:pPr>
            <a:r>
              <a:rPr lang="pl-PL" dirty="0"/>
              <a:t>Realizacja przedsięwzięć i projektów</a:t>
            </a:r>
          </a:p>
        </p:txBody>
      </p:sp>
    </p:spTree>
    <p:extLst>
      <p:ext uri="{BB962C8B-B14F-4D97-AF65-F5344CB8AC3E}">
        <p14:creationId xmlns:p14="http://schemas.microsoft.com/office/powerpoint/2010/main" val="268601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098307"/>
            <a:ext cx="12192000" cy="2015230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FC073FA8-308C-4BA4-A65B-09A3AE9F49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108" y="524044"/>
            <a:ext cx="2486415" cy="230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3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06474"/>
            <a:ext cx="12191999" cy="770292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Gminny Program Rewitalizacji Miasta Włocławek na lata 2018 - 2028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58787" y="1738577"/>
            <a:ext cx="10138300" cy="5013056"/>
          </a:xfrm>
        </p:spPr>
        <p:txBody>
          <a:bodyPr>
            <a:normAutofit/>
          </a:bodyPr>
          <a:lstStyle/>
          <a:p>
            <a:pPr algn="just"/>
            <a:r>
              <a:rPr lang="pl-PL" sz="2200" dirty="0"/>
              <a:t>Uchwałą Rady Miasta z 27 marca 2017 roku został </a:t>
            </a:r>
            <a:r>
              <a:rPr lang="pl-PL" sz="2200" b="1" dirty="0"/>
              <a:t>wyznaczony obszar zdegradowany i obszar rewitalizacji na terenie miasta Włocławek</a:t>
            </a:r>
            <a:r>
              <a:rPr lang="pl-PL" sz="2200" dirty="0"/>
              <a:t>.</a:t>
            </a:r>
          </a:p>
          <a:p>
            <a:pPr algn="just"/>
            <a:r>
              <a:rPr lang="pl-PL" sz="2200" dirty="0"/>
              <a:t>Uchwała o </a:t>
            </a:r>
            <a:r>
              <a:rPr lang="pl-PL" sz="2200" b="1" dirty="0"/>
              <a:t>przystąpieniu do sporządzenia Gminnego Programu Rewitalizacji Miasta Włocławek </a:t>
            </a:r>
            <a:r>
              <a:rPr lang="pl-PL" sz="2200" dirty="0"/>
              <a:t>została przyjęta przez Radę Miasta 24 kwietnia 2017 roku.</a:t>
            </a:r>
          </a:p>
          <a:p>
            <a:pPr algn="just"/>
            <a:endParaRPr lang="pl-PL" sz="2200" dirty="0"/>
          </a:p>
          <a:p>
            <a:r>
              <a:rPr lang="pl-PL" sz="2200" dirty="0"/>
              <a:t>Projekt Gminnego Programu Rewitalizacji Miasta Włocławek jest przygotowywany</a:t>
            </a:r>
            <a:br>
              <a:rPr lang="pl-PL" sz="2200" dirty="0"/>
            </a:br>
            <a:r>
              <a:rPr lang="pl-PL" sz="2200" dirty="0"/>
              <a:t>w zgodności z: </a:t>
            </a:r>
          </a:p>
          <a:p>
            <a:pPr>
              <a:buFontTx/>
              <a:buChar char="-"/>
            </a:pPr>
            <a:r>
              <a:rPr lang="pl-PL" sz="2200" i="1" dirty="0"/>
              <a:t>Ustawą z dnia 9 października 2015 roku, </a:t>
            </a:r>
          </a:p>
          <a:p>
            <a:pPr>
              <a:buFontTx/>
              <a:buChar char="-"/>
            </a:pPr>
            <a:r>
              <a:rPr lang="pl-PL" sz="2200" i="1" dirty="0"/>
              <a:t>Zasadami programowania przedsięwzięć rewitalizacyjnych w celu ubiegania się </a:t>
            </a:r>
            <a:br>
              <a:rPr lang="pl-PL" sz="2200" i="1" dirty="0"/>
            </a:br>
            <a:r>
              <a:rPr lang="pl-PL" sz="2200" i="1" dirty="0"/>
              <a:t>o środki finansowe w ramach Regionalnego Programu Operacyjnego Województwa Kujawsko – Pomorskiego na lata 2014 – 2020</a:t>
            </a:r>
            <a:r>
              <a:rPr lang="pl-PL" sz="2600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92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14287"/>
            <a:ext cx="12192000" cy="68692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Zawartość Gminnego Programu Rewitalizacji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857864" y="1445342"/>
            <a:ext cx="10515600" cy="53389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l-PL" sz="2400" b="1" dirty="0"/>
              <a:t>Szczegółowa diagnoza </a:t>
            </a:r>
            <a:r>
              <a:rPr lang="pl-PL" sz="2400" dirty="0"/>
              <a:t>obszaru rewitalizacji, obejmującą analizę negatywnych zjawisk oraz lokalnych potencjałów występujących na terenie tego obszaru</a:t>
            </a:r>
          </a:p>
          <a:p>
            <a:pPr algn="just"/>
            <a:r>
              <a:rPr lang="pl-PL" sz="2400" dirty="0"/>
              <a:t>Opis </a:t>
            </a:r>
            <a:r>
              <a:rPr lang="pl-PL" sz="2400" b="1" dirty="0"/>
              <a:t>powiązań GPR z dokumentami strategicznymi </a:t>
            </a:r>
            <a:r>
              <a:rPr lang="pl-PL" sz="2400" dirty="0"/>
              <a:t>gminy </a:t>
            </a:r>
          </a:p>
          <a:p>
            <a:pPr algn="just"/>
            <a:r>
              <a:rPr lang="pl-PL" sz="2400" b="1" dirty="0"/>
              <a:t>Opis wizji stanu obszaru </a:t>
            </a:r>
            <a:r>
              <a:rPr lang="pl-PL" sz="2400" dirty="0"/>
              <a:t>po przeprowadzeniu rewitalizacji</a:t>
            </a:r>
          </a:p>
          <a:p>
            <a:pPr algn="just"/>
            <a:r>
              <a:rPr lang="pl-PL" sz="2400" b="1" dirty="0"/>
              <a:t>Cele rewitalizacji oraz odpowiadające im kierunki działań </a:t>
            </a:r>
            <a:r>
              <a:rPr lang="pl-PL" sz="2400" dirty="0"/>
              <a:t>służących eliminacji </a:t>
            </a:r>
            <a:br>
              <a:rPr lang="pl-PL" sz="2400" dirty="0"/>
            </a:br>
            <a:r>
              <a:rPr lang="pl-PL" sz="2400" dirty="0"/>
              <a:t>lub ograniczeniu negatywnych zjawisk</a:t>
            </a:r>
          </a:p>
          <a:p>
            <a:pPr algn="just"/>
            <a:r>
              <a:rPr lang="pl-PL" sz="2400" dirty="0"/>
              <a:t>Opis przedsięwzięć rewitalizacyjnych, w tym </a:t>
            </a:r>
            <a:r>
              <a:rPr lang="pl-PL" sz="2400" b="1" dirty="0"/>
              <a:t>lista planowanych projektów podstawowych</a:t>
            </a:r>
          </a:p>
          <a:p>
            <a:pPr algn="just"/>
            <a:r>
              <a:rPr lang="pl-PL" sz="2400" dirty="0"/>
              <a:t>Mechanizmy integrowania działań i przedsięwzięć rewitalizacyjnych</a:t>
            </a:r>
          </a:p>
          <a:p>
            <a:pPr algn="just"/>
            <a:r>
              <a:rPr lang="pl-PL" sz="2400" b="1" dirty="0"/>
              <a:t>Szacunkowe ramy finansowe GPR </a:t>
            </a:r>
            <a:r>
              <a:rPr lang="pl-PL" sz="2400" dirty="0"/>
              <a:t>wraz z szacunkowym wskazaniem środków finansowych ze źródeł publicznych i prywatnych</a:t>
            </a:r>
          </a:p>
          <a:p>
            <a:pPr algn="just"/>
            <a:r>
              <a:rPr lang="pl-PL" sz="2400" dirty="0"/>
              <a:t>Opis </a:t>
            </a:r>
            <a:r>
              <a:rPr lang="pl-PL" sz="2400" b="1" dirty="0"/>
              <a:t>struktury zarządzania realizacją GPR</a:t>
            </a:r>
            <a:r>
              <a:rPr lang="pl-PL" sz="2400" dirty="0"/>
              <a:t>, wskazanie kosztów tego zarządzania </a:t>
            </a:r>
            <a:br>
              <a:rPr lang="pl-PL" sz="2400" dirty="0"/>
            </a:br>
            <a:r>
              <a:rPr lang="pl-PL" sz="2400" dirty="0"/>
              <a:t>wraz z ramowym harmonogramem realizacji programu</a:t>
            </a:r>
          </a:p>
          <a:p>
            <a:pPr algn="just"/>
            <a:r>
              <a:rPr lang="pl-PL" sz="2400" b="1" dirty="0"/>
              <a:t>System monitorowania i oceny </a:t>
            </a:r>
            <a:r>
              <a:rPr lang="pl-PL" sz="2400" dirty="0"/>
              <a:t>gminnego programu rewitalizacji</a:t>
            </a:r>
          </a:p>
          <a:p>
            <a:pPr algn="just"/>
            <a:r>
              <a:rPr lang="pl-PL" sz="2400" dirty="0"/>
              <a:t>Określenie niezbędnych </a:t>
            </a:r>
            <a:r>
              <a:rPr lang="pl-PL" sz="2400" b="1" dirty="0"/>
              <a:t>zmian w wieloletnim programie gospodarowania mieszkaniowym zasobem gminy </a:t>
            </a:r>
          </a:p>
          <a:p>
            <a:pPr algn="just"/>
            <a:r>
              <a:rPr lang="pl-PL" sz="2400" dirty="0"/>
              <a:t>Wskazanie, czy na obszarze rewitalizacji ma zostać </a:t>
            </a:r>
            <a:r>
              <a:rPr lang="pl-PL" sz="2400" b="1" dirty="0"/>
              <a:t>ustanowiona Specjalna Strefa Rewitalizacji</a:t>
            </a:r>
            <a:r>
              <a:rPr lang="pl-PL" sz="2400" dirty="0"/>
              <a:t>, wraz ze wskazaniem okresu jej obowiązywania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22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61220" y="1569986"/>
            <a:ext cx="10734368" cy="5721395"/>
          </a:xfrm>
        </p:spPr>
        <p:txBody>
          <a:bodyPr>
            <a:normAutofit/>
          </a:bodyPr>
          <a:lstStyle/>
          <a:p>
            <a:pPr algn="just"/>
            <a:r>
              <a:rPr lang="pl-PL" sz="2200" dirty="0"/>
              <a:t>Wskazanie sposobu realizacji gminnego programu rewitalizacji w zakresie planowania </a:t>
            </a:r>
            <a:br>
              <a:rPr lang="pl-PL" sz="2200" dirty="0"/>
            </a:br>
            <a:r>
              <a:rPr lang="pl-PL" sz="2200" dirty="0"/>
              <a:t>i zagospodarowania przestrzennego, w tym: </a:t>
            </a:r>
          </a:p>
          <a:p>
            <a:pPr marL="457200" lvl="1" indent="0" algn="just">
              <a:buNone/>
            </a:pPr>
            <a:r>
              <a:rPr lang="pl-PL" sz="2200" dirty="0"/>
              <a:t>a) wskazanie zakresu niezbędnych zmian w studium uwarunkowań i kierunków zagospodarowania przestrzennego gminy, </a:t>
            </a:r>
          </a:p>
          <a:p>
            <a:pPr marL="457200" lvl="1" indent="0" algn="just">
              <a:buNone/>
            </a:pPr>
            <a:r>
              <a:rPr lang="pl-PL" sz="2200" dirty="0"/>
              <a:t>b) wskazanie miejscowych planów zagospodarowania przestrzennego koniecznych </a:t>
            </a:r>
            <a:br>
              <a:rPr lang="pl-PL" sz="2200" dirty="0"/>
            </a:br>
            <a:r>
              <a:rPr lang="pl-PL" sz="2200" dirty="0"/>
              <a:t>do uchwalenia albo zmiany, </a:t>
            </a:r>
          </a:p>
          <a:p>
            <a:pPr marL="457200" lvl="1" indent="0" algn="just">
              <a:buNone/>
            </a:pPr>
            <a:r>
              <a:rPr lang="pl-PL" sz="2200" dirty="0"/>
              <a:t>c) w przypadku wskazania konieczności uchwalenia miejscowego planu rewitalizacji, </a:t>
            </a:r>
            <a:br>
              <a:rPr lang="pl-PL" sz="2200" dirty="0"/>
            </a:br>
            <a:r>
              <a:rPr lang="pl-PL" sz="2200" dirty="0"/>
              <a:t>o którym mowa w art. 37f ust. 1 ustawy z dnia 27 marca 2003 r. o planowaniu </a:t>
            </a:r>
            <a:br>
              <a:rPr lang="pl-PL" sz="2200" dirty="0"/>
            </a:br>
            <a:r>
              <a:rPr lang="pl-PL" sz="2200" dirty="0"/>
              <a:t>i zagospodarowaniu przestrzennym – wskazanie granic obszarów, dla których plan ten będzie procedowany łącznie z procedurą scaleń i podziałów nieruchomości, a także wytyczne w zakresie ustaleń tego planu;</a:t>
            </a:r>
          </a:p>
          <a:p>
            <a:pPr marL="228600" lvl="1" algn="just">
              <a:spcBef>
                <a:spcPts val="1000"/>
              </a:spcBef>
            </a:pPr>
            <a:r>
              <a:rPr lang="pl-PL" sz="2200" b="1" dirty="0"/>
              <a:t>Załącznik graficzny </a:t>
            </a:r>
            <a:r>
              <a:rPr lang="pl-PL" sz="2200" dirty="0"/>
              <a:t>przedstawiający podstawowe </a:t>
            </a:r>
            <a:r>
              <a:rPr lang="pl-PL" sz="2200" b="1" dirty="0"/>
              <a:t>kierunki zmian funkcjonalno-przestrzennych </a:t>
            </a:r>
            <a:r>
              <a:rPr lang="pl-PL" sz="2200" dirty="0"/>
              <a:t>obszaru rewitalizacji sporządzony na mapie w skali co najmniej 1:5000 opracowanej z wykorzystaniem treści mapy zasadniczej.</a:t>
            </a:r>
          </a:p>
          <a:p>
            <a:pPr marL="228600" lvl="1">
              <a:spcBef>
                <a:spcPts val="1000"/>
              </a:spcBef>
            </a:pPr>
            <a:endParaRPr lang="pl-PL" dirty="0"/>
          </a:p>
          <a:p>
            <a:pPr marL="457200" lvl="1" indent="0">
              <a:buNone/>
            </a:pPr>
            <a:endParaRPr lang="pl-PL" dirty="0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FFE2D641-43F6-4AD1-A273-8279BF5CC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8692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Zawartość Gminnego Programu Rewitalizacji – cd.</a:t>
            </a:r>
          </a:p>
        </p:txBody>
      </p:sp>
    </p:spTree>
    <p:extLst>
      <p:ext uri="{BB962C8B-B14F-4D97-AF65-F5344CB8AC3E}">
        <p14:creationId xmlns:p14="http://schemas.microsoft.com/office/powerpoint/2010/main" val="112946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Źródła finansowania rewitalizacji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 fontScale="92500" lnSpcReduction="10000"/>
          </a:bodyPr>
          <a:lstStyle/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W finansowaniu przedsięwzięć rewitalizacyjnych ważną zasadą jest komplementarność źródeł finansowania, czyli łączenie środków prywatnych i publicznych</a:t>
            </a:r>
          </a:p>
          <a:p>
            <a:pPr marL="0" indent="0">
              <a:buNone/>
            </a:pPr>
            <a:r>
              <a:rPr lang="pl-PL" sz="2400" b="1" dirty="0"/>
              <a:t>Środki publiczne: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budżet jednostek samorządu terytorialnego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budżet państwa</a:t>
            </a:r>
          </a:p>
          <a:p>
            <a:pPr marL="457200" lvl="1" indent="-457200">
              <a:lnSpc>
                <a:spcPct val="120000"/>
              </a:lnSpc>
              <a:spcBef>
                <a:spcPts val="0"/>
              </a:spcBef>
            </a:pPr>
            <a:r>
              <a:rPr lang="pl-PL" dirty="0"/>
              <a:t>fundusze europejskie </a:t>
            </a:r>
          </a:p>
          <a:p>
            <a:pPr marL="0" indent="0">
              <a:buNone/>
            </a:pPr>
            <a:r>
              <a:rPr lang="pl-PL" sz="2400" b="1" dirty="0"/>
              <a:t>Dodatkowe zewnętrzne źródła finansowania: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400" dirty="0"/>
              <a:t>kredyty z Europejskiego Banku Inwestycyjnego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400" dirty="0"/>
              <a:t>kredyty z banków komercyjnych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400" dirty="0"/>
              <a:t>Narodowy Fundusz Ochrony Środowiska, Wojewódzki Fundusz Ochrony Środowiska, itp.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1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400" b="1" dirty="0">
                <a:solidFill>
                  <a:srgbClr val="FF0000"/>
                </a:solidFill>
              </a:rPr>
              <a:t>Niezwłocznie po uchwaleniu GPR rada gminy wprowadza przedsięwzięcia rewitalizacyjne zawarte w programie, służące realizacji zadań własnych gminy, do załącznika do uchwały w sprawie wieloletniej prognozy finansowej gminy.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44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45F9E926-A674-45D3-92EE-04BCC109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238"/>
            <a:ext cx="12192000" cy="53199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Logika interwencji w projekcie GPR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A1BFBD4-B5D6-496A-8AAF-82F7F2228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749" y="870012"/>
            <a:ext cx="9868501" cy="557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9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Skąd przedsięwzięcia i projekty?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b="1" dirty="0"/>
              <a:t>Praca 10 grup tematycznych z udziałem interesariuszy: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STANDARDY MIESZKANIOWE,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NOWA JAKOŚĆ PRZESTRZENI PUBLICZNEJ,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EDUKACJA,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SPĘDZANIE WOLNEGO CZASU,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AKTYWIZACJA ZAWODOWA,                                                                </a:t>
            </a:r>
            <a:r>
              <a:rPr lang="pl-PL" b="1" dirty="0"/>
              <a:t>160 GODZIN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ROZWÓJ PRZEDSIĘBIORCZOŚCI,                                                             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AKTYWIZACJA SPOŁECZNA I OBYWATELSKA,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ZADŁUŻENIE CZYNSZOWE,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SENIORZY,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pl-PL" sz="2200" dirty="0"/>
              <a:t>WIZERUNEK ŚRODMIEŚCIA.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400" b="1" dirty="0"/>
              <a:t>2.</a:t>
            </a:r>
            <a:r>
              <a:rPr lang="pl-PL" sz="2400" dirty="0"/>
              <a:t> </a:t>
            </a:r>
            <a:r>
              <a:rPr lang="pl-PL" b="1" dirty="0"/>
              <a:t>Otwarty nabór projektów</a:t>
            </a:r>
            <a:endParaRPr lang="pl-PL" dirty="0"/>
          </a:p>
        </p:txBody>
      </p:sp>
      <p:sp>
        <p:nvSpPr>
          <p:cNvPr id="6" name="Nawias klamrowy zamykający 5">
            <a:extLst>
              <a:ext uri="{FF2B5EF4-FFF2-40B4-BE49-F238E27FC236}">
                <a16:creationId xmlns:a16="http://schemas.microsoft.com/office/drawing/2014/main" id="{7333BC4E-2173-4A35-A030-8CB2A5EE4BEF}"/>
              </a:ext>
            </a:extLst>
          </p:cNvPr>
          <p:cNvSpPr/>
          <p:nvPr/>
        </p:nvSpPr>
        <p:spPr>
          <a:xfrm>
            <a:off x="6764784" y="2015232"/>
            <a:ext cx="887767" cy="3781887"/>
          </a:xfrm>
          <a:prstGeom prst="rightBrace">
            <a:avLst>
              <a:gd name="adj1" fmla="val 8333"/>
              <a:gd name="adj2" fmla="val 47418"/>
            </a:avLst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813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Przedsięwzięcia i projekty - podsumowanie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celu strategicznym:</a:t>
            </a:r>
          </a:p>
          <a:p>
            <a:pPr marL="514350" indent="-514350">
              <a:buAutoNum type="arabicPeriod"/>
            </a:pPr>
            <a:r>
              <a:rPr lang="pl-PL" dirty="0"/>
              <a:t>Przywrócić mieszkańcom poczucie sprawczości - 27 przedsięwzięć na kwotę: 22 454 137,34 zł, </a:t>
            </a:r>
          </a:p>
          <a:p>
            <a:pPr marL="514350" indent="-514350">
              <a:buAutoNum type="arabicPeriod"/>
            </a:pPr>
            <a:r>
              <a:rPr lang="pl-PL" dirty="0"/>
              <a:t>Pobudzić i wesprzeć przedsiębiorczość lokalną -	 9 przedsięwzięć na kwotę: 3 227 263,98 zł,</a:t>
            </a:r>
          </a:p>
          <a:p>
            <a:pPr marL="514350" indent="-514350">
              <a:buAutoNum type="arabicPeriod"/>
            </a:pPr>
            <a:r>
              <a:rPr lang="pl-PL" dirty="0"/>
              <a:t>Ukształtować w centrum Włocławka przyjazną przestrzeń -11 przedsięwzięć na kwotę: 11 923 000,00 zł,</a:t>
            </a:r>
          </a:p>
          <a:p>
            <a:pPr marL="514350" indent="-514350">
              <a:buAutoNum type="arabicPeriod"/>
            </a:pPr>
            <a:r>
              <a:rPr lang="pl-PL" dirty="0"/>
              <a:t>Stworzyć godziwy standard techniczny - 17 przedsięwzięć na kwotę: 197 380 148,00 zł.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Razem: 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64 przedsięwzięcia, w tym 92 projekty  na kwotę: 234 984 549,32 zł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6236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Przedsięwzięcia i projekty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W projekcie GPR znalazły się przedsięwzięcia i projekty planowane przez:</a:t>
            </a:r>
          </a:p>
          <a:p>
            <a:pPr marL="0" indent="0">
              <a:buNone/>
            </a:pPr>
            <a:endParaRPr lang="pl-PL" dirty="0"/>
          </a:p>
          <a:p>
            <a:pPr marL="514350" indent="-514350">
              <a:buAutoNum type="arabicPeriod"/>
            </a:pPr>
            <a:r>
              <a:rPr lang="pl-PL" dirty="0"/>
              <a:t>Wydziały Urzędu Miasta Włocławek i jednostki miejskie</a:t>
            </a:r>
          </a:p>
          <a:p>
            <a:pPr marL="514350" indent="-514350">
              <a:buAutoNum type="arabicPeriod"/>
            </a:pPr>
            <a:r>
              <a:rPr lang="pl-PL" dirty="0"/>
              <a:t>Powiatowy Urząd Pracy we Włocławku</a:t>
            </a:r>
          </a:p>
          <a:p>
            <a:pPr marL="514350" indent="-514350">
              <a:buAutoNum type="arabicPeriod"/>
            </a:pPr>
            <a:r>
              <a:rPr lang="pl-PL" dirty="0"/>
              <a:t>Organizacje pozarządowe</a:t>
            </a:r>
          </a:p>
          <a:p>
            <a:pPr marL="514350" indent="-514350">
              <a:buAutoNum type="arabicPeriod"/>
            </a:pPr>
            <a:r>
              <a:rPr lang="pl-PL" dirty="0"/>
              <a:t>Spółki miejskie</a:t>
            </a:r>
          </a:p>
          <a:p>
            <a:pPr marL="514350" indent="-514350">
              <a:buAutoNum type="arabicPeriod"/>
            </a:pPr>
            <a:r>
              <a:rPr lang="pl-PL" dirty="0"/>
              <a:t>Osoby fizyczne </a:t>
            </a:r>
          </a:p>
          <a:p>
            <a:pPr marL="514350" indent="-514350">
              <a:buAutoNum type="arabicPeriod"/>
            </a:pPr>
            <a:r>
              <a:rPr lang="pl-PL" dirty="0"/>
              <a:t>Przedsiębiorców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07880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508</Words>
  <Application>Microsoft Office PowerPoint</Application>
  <PresentationFormat>Panoramiczny</PresentationFormat>
  <Paragraphs>115</Paragraphs>
  <Slides>14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Times New Roman</vt:lpstr>
      <vt:lpstr>Motyw pakietu Office</vt:lpstr>
      <vt:lpstr>Prezentacja programu PowerPoint</vt:lpstr>
      <vt:lpstr>Gminny Program Rewitalizacji Miasta Włocławek na lata 2018 - 2028</vt:lpstr>
      <vt:lpstr>Zawartość Gminnego Programu Rewitalizacji</vt:lpstr>
      <vt:lpstr>Zawartość Gminnego Programu Rewitalizacji – cd.</vt:lpstr>
      <vt:lpstr>Źródła finansowania rewitalizacji</vt:lpstr>
      <vt:lpstr>Logika interwencji w projekcie GPR</vt:lpstr>
      <vt:lpstr>Skąd przedsięwzięcia i projekty?</vt:lpstr>
      <vt:lpstr>Przedsięwzięcia i projekty - podsumowanie</vt:lpstr>
      <vt:lpstr>Przedsięwzięcia i projekty</vt:lpstr>
      <vt:lpstr>Zmiany funkcjonalno-przestrzenne w obszarze rewitalizacji</vt:lpstr>
      <vt:lpstr>Konsultacje</vt:lpstr>
      <vt:lpstr>Formularz konsultacyjny</vt:lpstr>
      <vt:lpstr>Plan dalszych prac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Gminny Program Rewitalizacji</dc:title>
  <dc:creator>Aleksandra Pakulska</dc:creator>
  <cp:lastModifiedBy>Agnieszka Biesiada</cp:lastModifiedBy>
  <cp:revision>95</cp:revision>
  <cp:lastPrinted>2018-06-05T13:49:02Z</cp:lastPrinted>
  <dcterms:created xsi:type="dcterms:W3CDTF">2018-03-08T12:01:42Z</dcterms:created>
  <dcterms:modified xsi:type="dcterms:W3CDTF">2018-06-05T14:12:19Z</dcterms:modified>
</cp:coreProperties>
</file>