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3" r:id="rId3"/>
    <p:sldId id="257" r:id="rId4"/>
    <p:sldId id="286" r:id="rId5"/>
    <p:sldId id="302" r:id="rId6"/>
    <p:sldId id="299" r:id="rId7"/>
    <p:sldId id="304" r:id="rId8"/>
    <p:sldId id="305" r:id="rId9"/>
    <p:sldId id="306" r:id="rId10"/>
    <p:sldId id="308" r:id="rId11"/>
    <p:sldId id="314" r:id="rId12"/>
    <p:sldId id="310" r:id="rId13"/>
    <p:sldId id="313" r:id="rId14"/>
    <p:sldId id="315" r:id="rId15"/>
    <p:sldId id="312" r:id="rId16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368"/>
    <a:srgbClr val="FAF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170D7-A4EF-4889-BFBC-7D1629A7882E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9D45E-9EFA-444C-ABFA-556B119FC8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168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9D45E-9EFA-444C-ABFA-556B119FC8B0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2953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9D45E-9EFA-444C-ABFA-556B119FC8B0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7217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9196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683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758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271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363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853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6429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1705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440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879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059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4A0AB-BF0D-4B93-B199-48143940BFB9}" type="datetimeFigureOut">
              <a:rPr lang="pl-PL" smtClean="0"/>
              <a:t>10.09.2018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CADDC-5A4F-4337-8779-6DD396FC07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119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34253" y="1828800"/>
            <a:ext cx="9144000" cy="4572000"/>
          </a:xfrm>
          <a:solidFill>
            <a:srgbClr val="FEF368"/>
          </a:solidFill>
        </p:spPr>
        <p:txBody>
          <a:bodyPr>
            <a:noAutofit/>
          </a:bodyPr>
          <a:lstStyle/>
          <a:p>
            <a:r>
              <a:rPr lang="pl-PL" sz="3200" b="1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Konsultacje społeczne</a:t>
            </a:r>
          </a:p>
          <a:p>
            <a:endParaRPr lang="pl-PL" sz="3200" b="1" dirty="0"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projektu </a:t>
            </a:r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uchwały Rady Miasta Włocławek </a:t>
            </a:r>
            <a:b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 sprawie określenia zasad wyznaczania składu </a:t>
            </a:r>
            <a:b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oraz zasad działania Komitetu Rewitalizacji</a:t>
            </a:r>
          </a:p>
          <a:p>
            <a:endParaRPr lang="pl-PL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3200" b="1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11 września 2018 r.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AEA1A858-F871-4A15-80CD-47CBAEA6A6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0982"/>
            <a:ext cx="1937562" cy="164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149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Zmiana składu Komitetu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5044" y="1378226"/>
            <a:ext cx="11754678" cy="5234609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 </a:t>
            </a:r>
            <a:r>
              <a:rPr lang="pl-PL" sz="3100" dirty="0"/>
              <a:t>Podczas kadencji Komitetu Prezydent Miasta Włocławek może odwołać członka Komitetu w przypadku: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złożenia przez niego rezygnacji,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z inicjatywy 15 mieszkańców,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w przypadku, gdy Członek Komitetu utracił funkcję związaną z reprezentacją podmiotu, jednostki, organu,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nieusprawiedliwionej nieobecności na trzech kolejnych posiedzeniach Komitetu,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na wniosek organu uprawnionego w danej organizacji, którą Członek Komitetu reprezentuje.</a:t>
            </a:r>
          </a:p>
          <a:p>
            <a:pPr marL="514350" indent="-51435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3471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Zmiana składu Komitetu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5044" y="1258958"/>
            <a:ext cx="11754678" cy="5486400"/>
          </a:xfrm>
        </p:spPr>
        <p:txBody>
          <a:bodyPr>
            <a:normAutofit/>
          </a:bodyPr>
          <a:lstStyle/>
          <a:p>
            <a:pPr algn="just"/>
            <a:r>
              <a:rPr lang="pl-PL" sz="3100" dirty="0"/>
              <a:t>Członkostwo w Komitecie wygasa w przypadku: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skazania Członka prawomocnym wyrokiem sądowym za przestępstwo z winy umyślnej lub gdy sąd orzekł środek karny w postaci utraty praw publicznych;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śmierci Członka Komitetu.</a:t>
            </a:r>
          </a:p>
          <a:p>
            <a:pPr algn="just"/>
            <a:r>
              <a:rPr lang="pl-PL" sz="3100" dirty="0"/>
              <a:t>W przypadku ustania członkostwa którejkolwiek z osób wchodzących w skład Komitetu, Prezydent uzupełnia skład Komitetu o Członka Komitetu z listy rezerwowej, a w przypadku jej braku, w drodze naboru uzupełniającego.</a:t>
            </a:r>
          </a:p>
          <a:p>
            <a:pPr algn="just"/>
            <a:r>
              <a:rPr lang="pl-PL" sz="3100" dirty="0"/>
              <a:t>Naboru  uzupełniającego  nie  przeprowadza  się,  jeżeli  termin  jego  ogłoszenia przypadałby w okresie 7 miesięcy przed zakończeniem kadencji Komitetu.</a:t>
            </a:r>
          </a:p>
          <a:p>
            <a:pPr marL="514350" indent="-51435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3549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Posiedzenia Komitetu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4071" y="1351722"/>
            <a:ext cx="11608904" cy="5234608"/>
          </a:xfrm>
        </p:spPr>
        <p:txBody>
          <a:bodyPr>
            <a:normAutofit fontScale="6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pl-PL" sz="3800" dirty="0"/>
              <a:t>Komitet działa kolegialnie w obecności co najmniej połowy jego ustalonego składu.</a:t>
            </a:r>
          </a:p>
          <a:p>
            <a:pPr algn="just">
              <a:spcAft>
                <a:spcPts val="600"/>
              </a:spcAft>
            </a:pPr>
            <a:r>
              <a:rPr lang="pl-PL" sz="3800" dirty="0"/>
              <a:t>Pierwsze posiedzenie  Komitetu po  ustaleniu składu  zwołuje  Prezydent  w terminie  </a:t>
            </a:r>
            <a:br>
              <a:rPr lang="pl-PL" sz="3800" dirty="0"/>
            </a:br>
            <a:r>
              <a:rPr lang="pl-PL" sz="3800" dirty="0"/>
              <a:t>30  dni  od ogłoszenia ostatecznych wyników naboru.</a:t>
            </a:r>
          </a:p>
          <a:p>
            <a:pPr algn="just">
              <a:spcAft>
                <a:spcPts val="600"/>
              </a:spcAft>
            </a:pPr>
            <a:r>
              <a:rPr lang="pl-PL" sz="3800" dirty="0"/>
              <a:t>Na pierwszym posiedzeniu Komitetu jego obecni członkowie, w głosowaniu jawnym, zwykłą większością głosów w obecności przynajmniej połowy składu Komitetu, wybierają spośród swego grona Przewodniczącego, jego Zastępcę i Sekretarza. </a:t>
            </a:r>
          </a:p>
          <a:p>
            <a:pPr algn="just">
              <a:spcAft>
                <a:spcPts val="600"/>
              </a:spcAft>
            </a:pPr>
            <a:r>
              <a:rPr lang="pl-PL" sz="3800" dirty="0"/>
              <a:t>Posiedzenia Komitetu odbywają się w miarę potrzeb, nie rzadziej niż 2 razy w roku.</a:t>
            </a:r>
          </a:p>
          <a:p>
            <a:pPr algn="just">
              <a:spcAft>
                <a:spcPts val="600"/>
              </a:spcAft>
            </a:pPr>
            <a:r>
              <a:rPr lang="pl-PL" sz="3800" dirty="0"/>
              <a:t>Posiedzenie  Komitetu  może  zostać  zwołane  na  wniosek  Prezydenta lub co najmniej </a:t>
            </a:r>
            <a:br>
              <a:rPr lang="pl-PL" sz="3800" dirty="0"/>
            </a:br>
            <a:r>
              <a:rPr lang="pl-PL" sz="3800" dirty="0"/>
              <a:t>5 Członków Komitetu.</a:t>
            </a:r>
          </a:p>
          <a:p>
            <a:pPr algn="just">
              <a:spcAft>
                <a:spcPts val="600"/>
              </a:spcAft>
            </a:pPr>
            <a:r>
              <a:rPr lang="pl-PL" sz="3800" dirty="0"/>
              <a:t>Pracami Komitetu kieruje Przewodniczący, który zwołuje posiedzenia Komitetu.</a:t>
            </a:r>
          </a:p>
          <a:p>
            <a:pPr algn="just">
              <a:spcAft>
                <a:spcPts val="600"/>
              </a:spcAft>
            </a:pPr>
            <a:r>
              <a:rPr lang="pl-PL" sz="3800" dirty="0"/>
              <a:t>Zastępca  Przewodniczącego  kieruje  pracami  Komitetu  w  przypadku  nieobecności Przewodniczącego,  a  także  wykonuje  inne  czynności należące  do  Przewodniczącego w przypadku jego nieobecności lub nie wykonywania obowiązków z innych przyczyn.</a:t>
            </a:r>
          </a:p>
          <a:p>
            <a:pPr marL="514350" indent="-51435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601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Posiedzenia Komitetu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4071" y="1431235"/>
            <a:ext cx="11436625" cy="5141844"/>
          </a:xfrm>
        </p:spPr>
        <p:txBody>
          <a:bodyPr>
            <a:normAutofit fontScale="77500" lnSpcReduction="20000"/>
          </a:bodyPr>
          <a:lstStyle/>
          <a:p>
            <a:pPr algn="just">
              <a:spcAft>
                <a:spcPts val="600"/>
              </a:spcAft>
            </a:pPr>
            <a:r>
              <a:rPr lang="pl-PL" sz="3800" dirty="0"/>
              <a:t>Komitet zajmuje stanowisko w formie opinii podejmowanych w drodze jawnego głosowania, zwykłą większością głosów. W przypadku równej liczby głosów „za” i „przeciw”, decyduje głos Przewodniczącego.</a:t>
            </a:r>
          </a:p>
          <a:p>
            <a:pPr algn="just">
              <a:spcAft>
                <a:spcPts val="600"/>
              </a:spcAft>
            </a:pPr>
            <a:r>
              <a:rPr lang="pl-PL" sz="3800" dirty="0"/>
              <a:t>Z każdego posiedzenia Komitetu Sekretarz Komitetu sporządza protokół, do którego wpisuje wszystkie opinie głosowane podczas posiedzenia. Sporządzana jest także lista obecności. Przewodniczący akceptuje protokół swoim podpisem.</a:t>
            </a:r>
          </a:p>
          <a:p>
            <a:pPr algn="just">
              <a:spcAft>
                <a:spcPts val="600"/>
              </a:spcAft>
            </a:pPr>
            <a:r>
              <a:rPr lang="pl-PL" sz="3800" dirty="0"/>
              <a:t>Opinie zawarte w formie protokołu przekazywane będą Prezydentowi Miasta, który podejmie ostateczne decyzje o uwzględnieniu propozycji.</a:t>
            </a:r>
          </a:p>
          <a:p>
            <a:pPr algn="just">
              <a:spcAft>
                <a:spcPts val="600"/>
              </a:spcAft>
            </a:pPr>
            <a:r>
              <a:rPr lang="pl-PL" sz="3800" dirty="0"/>
              <a:t>Za udział w posiedzeniach Komitetu, nie przysługuje wynagrodzenie, dieta ani zwrot kosztów podróży.</a:t>
            </a:r>
          </a:p>
          <a:p>
            <a:pPr algn="just">
              <a:spcAft>
                <a:spcPts val="600"/>
              </a:spcAft>
            </a:pPr>
            <a:r>
              <a:rPr lang="pl-PL" sz="3800" dirty="0"/>
              <a:t>Posiedzenia Komitetu są jawne.</a:t>
            </a:r>
          </a:p>
          <a:p>
            <a:pPr marL="514350" indent="-51435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34015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Konsultacje społeczne projektu uchwały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8296" y="1431235"/>
            <a:ext cx="11781181" cy="5141844"/>
          </a:xfrm>
        </p:spPr>
        <p:txBody>
          <a:bodyPr>
            <a:normAutofit fontScale="77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pl-PL" dirty="0"/>
              <a:t>Czas trwania: </a:t>
            </a:r>
            <a:r>
              <a:rPr lang="pl-PL" b="1" dirty="0"/>
              <a:t>od 06.09.2018r. do 28.09.2018r.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dirty="0"/>
              <a:t>Forma: </a:t>
            </a:r>
          </a:p>
          <a:p>
            <a:pPr>
              <a:spcAft>
                <a:spcPts val="600"/>
              </a:spcAft>
            </a:pPr>
            <a:r>
              <a:rPr lang="pl-PL" b="1" dirty="0"/>
              <a:t>zbieranie uwag, opinii i propozycji w postaci papierowej i elektronicznej za pomocą formularza konsultacyjnego: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i="1" dirty="0"/>
              <a:t>- drogą korespondencyjną lub osobiście na adres Urząd Miasta Włocławek Wydział Rozwoju Miasta, Zielony Rynek 11/13, 87-800 Włocławek w godzinach pracy Urzędu.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i="1" dirty="0"/>
              <a:t>- drogą elektroniczną na adres rewitalizacja@um.wloclawek.pl </a:t>
            </a:r>
          </a:p>
          <a:p>
            <a:pPr>
              <a:spcAft>
                <a:spcPts val="600"/>
              </a:spcAft>
            </a:pPr>
            <a:r>
              <a:rPr lang="pl-PL" b="1" dirty="0"/>
              <a:t>zbieranie uwag ustnych w: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pl-PL" i="1" dirty="0"/>
              <a:t>Wydziale Rozwoju Miasta Urzędu Miasta Włocławek, Zielony Rynek 11/13, pok. 206 II piętro (budynek z windą i przystosowany do potrzeb osób niepełnosprawnych) w godz. pracy urzędu, 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pl-PL" i="1" dirty="0"/>
              <a:t>Kawiarni obywatelskiej „Śródmieście </a:t>
            </a:r>
            <a:r>
              <a:rPr lang="pl-PL" i="1" dirty="0" err="1"/>
              <a:t>Cafe</a:t>
            </a:r>
            <a:r>
              <a:rPr lang="pl-PL" i="1" dirty="0"/>
              <a:t>” przy ul. 3 Maja 9, od poniedziałku do piątku w godz. od 11.00 do 18.00, w soboty w godz. od 11.00 do 14.00, w niedziele w godz. od 11.00 do 13.00</a:t>
            </a:r>
          </a:p>
          <a:p>
            <a:pPr marL="0" indent="0">
              <a:buNone/>
            </a:pPr>
            <a:endParaRPr lang="pl-PL" dirty="0"/>
          </a:p>
          <a:p>
            <a:pPr marL="514350" indent="-51435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57663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098307"/>
            <a:ext cx="12192000" cy="2015230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Dziękuję za uwagę</a:t>
            </a:r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FC073FA8-308C-4BA4-A65B-09A3AE9F49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108" y="524044"/>
            <a:ext cx="2486415" cy="230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33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414287"/>
            <a:ext cx="12192000" cy="686927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Komitet Rewitalizacji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857864" y="1445342"/>
            <a:ext cx="10515600" cy="482293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Zgodnie z art. 7 ust. 3 ustawy z dnia 9 października 2015 r. </a:t>
            </a:r>
            <a:br>
              <a:rPr lang="pl-PL" dirty="0"/>
            </a:br>
            <a:r>
              <a:rPr lang="pl-PL" dirty="0"/>
              <a:t>o rewitalizacji oraz zapisami Gminnego Programu Rewitalizacji Miasta Włocławek na lata 2018-2028 przyjętego uchwałą Rady Miasta Włocławek w dniu 17 lipca 2018r. istnieje obowiązek powołania Komitetu Rewitalizacji. </a:t>
            </a:r>
          </a:p>
          <a:p>
            <a:pPr algn="just"/>
            <a:r>
              <a:rPr lang="pl-PL" dirty="0"/>
              <a:t>Stanowi on forum współpracy i dialogu między interesariuszami procesu rewitalizacji a organami Gminy Miasto Włocławek, pełni również funkcję opiniodawczo – doradczą Prezydenta Miasta Włocławek w związku z wdrażaniem Gminnego Programu Rewitalizacji Miasta Włocławek na lata 2018-2028.</a:t>
            </a:r>
          </a:p>
          <a:p>
            <a:pPr algn="just"/>
            <a:r>
              <a:rPr lang="pl-PL" dirty="0"/>
              <a:t>Kadencja Komitetu jest równa z czasem obowiązywania Gminnego Programu Rewitalizacji Miasta Włocławek na lata 2018-2028 i trwa od momentu powołania Komitetu.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226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406474"/>
            <a:ext cx="12191999" cy="770292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Zadania Komitetu Rewitalizacji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0818" y="1738577"/>
            <a:ext cx="11449878" cy="5013056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600"/>
              </a:spcAft>
            </a:pPr>
            <a:r>
              <a:rPr lang="pl-PL" dirty="0"/>
              <a:t>opiniowanie zmian zakresu przedsięwzięć rewitalizacyjnych ujętych </a:t>
            </a:r>
            <a:br>
              <a:rPr lang="pl-PL" dirty="0"/>
            </a:br>
            <a:r>
              <a:rPr lang="pl-PL" dirty="0"/>
              <a:t>w Programie,</a:t>
            </a:r>
          </a:p>
          <a:p>
            <a:pPr algn="just">
              <a:spcAft>
                <a:spcPts val="600"/>
              </a:spcAft>
            </a:pPr>
            <a:r>
              <a:rPr lang="pl-PL" dirty="0"/>
              <a:t>opiniowanie postępów realizacji przedsięwzięć rewitalizacyjnych oraz celów Programu na podstawie dokumentów przedkładanych przez Biuro Rewitalizacji,  </a:t>
            </a:r>
          </a:p>
          <a:p>
            <a:pPr algn="just">
              <a:spcAft>
                <a:spcPts val="600"/>
              </a:spcAft>
            </a:pPr>
            <a:r>
              <a:rPr lang="pl-PL" dirty="0"/>
              <a:t>opiniowanie raportów okresowych i raportu końcowego z realizacji Programu oraz rekomendowanie wszelkich zmian związanych z Programem,</a:t>
            </a:r>
          </a:p>
          <a:p>
            <a:pPr algn="just">
              <a:spcAft>
                <a:spcPts val="600"/>
              </a:spcAft>
            </a:pPr>
            <a:r>
              <a:rPr lang="pl-PL" dirty="0"/>
              <a:t>występowanie do Prezydenta Miasta z wnioskiem o przeprowadzanie ekspertyz lub analiz Programu, mających na celu poprawienie jego skuteczności,</a:t>
            </a:r>
          </a:p>
          <a:p>
            <a:pPr algn="just">
              <a:spcAft>
                <a:spcPts val="600"/>
              </a:spcAft>
            </a:pPr>
            <a:r>
              <a:rPr lang="pl-PL" dirty="0"/>
              <a:t>zatwierdzanie zmian w kierunkach realizacji Programu.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924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238539" y="1265186"/>
            <a:ext cx="11714921" cy="572139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sz="2200" b="1" dirty="0"/>
              <a:t>Komitet składa się z maks. 25 przedstawicieli, w tym: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/>
              <a:t>przedstawiciele  mieszkańców  obszaru  rewitalizacji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/>
              <a:t>przedstawiciele podmiotów działających w sektorze mieszkaniowym na obszarze rewitalizacji (właścicieli, użytkowników  wieczystych nieruchomości lub podmiotów zarządzających nieruchomościami znajdującymi  się  na  obszarze  rewitalizacji,  w  tym  spółdzielni  mieszkaniowych,  wspólnot mieszkaniowych  </a:t>
            </a:r>
            <a:br>
              <a:rPr lang="pl-PL" sz="2200" dirty="0"/>
            </a:br>
            <a:r>
              <a:rPr lang="pl-PL" sz="2200" dirty="0"/>
              <a:t>i  towarzystw  budownictwa  społecznego);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/>
              <a:t>przedstawiciele mieszkańców Gminy Miasto Włocławek spoza obszaru rewitalizacji;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/>
              <a:t>przedstawiciele podmiotów prowadzących na obszarze rewitalizacji działalność gospodarczą;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/>
              <a:t>przedstawiciele podmiotów prowadzących na obszarze rewitalizacji działalność społeczną, w tym podmiotów działających na rzecz osób niepełnosprawnych;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/>
              <a:t>przedstawiciele podmiotów branżowych związanych z architekturą, urbanistyką, prowadzących swoją działalność na obszarze Gminy Miasto Włocławek;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/>
              <a:t>przedstawiciele Gminy Miasto Włocławek i jej jednostek organizacyjnych, wskazanych przez Prezydenta Miasta Włocławek, w tym: przedstawiciel instytucji realizującej na terenie Miasta Włocławek zadania z zakresu pomocy społecznej; przedstawiciel samorządowej instytucji kultury;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/>
              <a:t>przedstawiciele Rady Miasta Włocławek;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200" dirty="0"/>
              <a:t>przedstawiciele instytucji realizującej na terenie Miasta Włocławek zadania z zakresu rynku pracy, w tym przeciwdziałania bezrobociu i aktywizacji osób bezrobotnych.</a:t>
            </a:r>
          </a:p>
          <a:p>
            <a:pPr marL="228600" lvl="1">
              <a:spcBef>
                <a:spcPts val="1000"/>
              </a:spcBef>
            </a:pPr>
            <a:endParaRPr lang="pl-PL" dirty="0"/>
          </a:p>
          <a:p>
            <a:pPr marL="457200" lvl="1" indent="0">
              <a:buNone/>
            </a:pPr>
            <a:endParaRPr lang="pl-PL" dirty="0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FFE2D641-43F6-4AD1-A273-8279BF5CC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686927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Skład Komitetu Rewitalizacji</a:t>
            </a:r>
          </a:p>
        </p:txBody>
      </p:sp>
    </p:spTree>
    <p:extLst>
      <p:ext uri="{BB962C8B-B14F-4D97-AF65-F5344CB8AC3E}">
        <p14:creationId xmlns:p14="http://schemas.microsoft.com/office/powerpoint/2010/main" val="112946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45F9E926-A674-45D3-92EE-04BCC109C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5986"/>
            <a:ext cx="12192000" cy="531997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Warunki naboru</a:t>
            </a: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10B4B84F-EBE3-4DBA-9EB6-A19F3D368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23" y="1358922"/>
            <a:ext cx="10645877" cy="531459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400" dirty="0"/>
              <a:t>Członkiem  Komitetu  nie  może  być  osoba skazana  prawomocnym  wyrokiem sądowym za przestępstwo z winy umyślnej lub wobec której sąd orzekł środek karny w postaci utraty praw publicznych.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400" dirty="0"/>
              <a:t>Każdy  kandydat  na  Członka  Komitetu  dołącza  do  formularza  zgłoszeniowego oświadczenie o niekaralności.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400" dirty="0"/>
              <a:t>Członkiem Komitetu  może być tylko osoba pełnoletnia.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400" dirty="0"/>
              <a:t>Kandydaci na Członków Komitetu, o których mowa w pkt 1 - 6, wybierani są </a:t>
            </a:r>
            <a:br>
              <a:rPr lang="pl-PL" sz="2400" dirty="0"/>
            </a:br>
            <a:r>
              <a:rPr lang="pl-PL" sz="2400" dirty="0"/>
              <a:t>w trybie otwartego naboru.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400" dirty="0"/>
              <a:t>Kandydaci na Członków Komitetu, o których mowa w pkt 7– 9, są wyznaczani  przez  odpowiednie  jednostki,  organy  lub  podmioty i  zgłaszani Prezydentowi.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400" dirty="0"/>
              <a:t>Ta  sama  osoba  może  być  zgłoszona  jako kandydat  na  Członka  Komitetu reprezentując tylko jedną grupę interesariuszy. W przypadku naruszenia tej zasady, przyjmowana jest kandydatura zgłoszona najwcześniej.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690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Warunki naboru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37322" y="1272210"/>
            <a:ext cx="11449877" cy="5401306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3600" dirty="0"/>
              <a:t>Kandydaci na Członków Komitetu, o których mowa w pkt 1 - 6, winni przedłożyć wraz z formularzem zgłoszeniowym listę poparcia podpisaną przez co najmniej: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3600" dirty="0"/>
              <a:t>20  pełnoletnich  mieszkańców  obszaru  rewitalizacji,  w  przypadku przedstawiciela mieszkańców obszaru rewitalizacji;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3600" dirty="0"/>
              <a:t>5 właścicieli, użytkowników wieczystych nieruchomości lub przedstawicieli podmiotów zarządzających nieruchomościami położonymi na obszarze rewitalizacji, w przypadku przedstawiciela podmiotów działających w sektorze mieszkaniowym na obszarze rewitalizacji;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3600" dirty="0"/>
              <a:t>20  pełnoletnich  mieszkańców  Gminy  Miasto  Włocławek,  w  przypadku  przedstawiciela mieszkańców spoza obszaru rewitalizacji;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3600" dirty="0"/>
              <a:t>5 przedsiębiorców prowadzących swoją działalność gospodarczą na terenie Gminy Miasto Włocławek, </a:t>
            </a:r>
            <a:br>
              <a:rPr lang="pl-PL" sz="3600" dirty="0"/>
            </a:br>
            <a:r>
              <a:rPr lang="pl-PL" sz="3600" dirty="0"/>
              <a:t>w przypadku przedstawiciela podmiotów prowadzących działalność gospodarczą;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3600" dirty="0"/>
              <a:t>5 podmiotów prowadzących swoją działalność na obszarze Gminy Miasto Włocławek w dziedzinie architektury, urbanistyki, w przypadku przedstawiciela podmiotów branżowych związanych z architekturą, urbanistyką, prowadzących swoją działalność na obszarze Gminy Miasta Włocławek.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l-PL" sz="3600" dirty="0"/>
              <a:t>5 podmiotów prowadzących na obszarze Gminy Miasto Włocławek działalność społeczną, w tym na rzecz osób niepełnosprawnych, w przypadku przedstawiciela podmiotów prowadzących działalność społeczną.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sz="2400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9448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50544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Warunki naboru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07923" y="1358922"/>
            <a:ext cx="10645877" cy="531459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dirty="0"/>
              <a:t>W  przypadku: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dirty="0"/>
              <a:t>przedstawicieli podmiotów działających w sektorze mieszkaniowym wymagane  jest  złożenie oświadczenia potwierdzającego, iż kandydat jest właścicielem, użytkownikiem wieczystym nieruchomości  położonej  na  obszarze  rewitalizacji  Miasta Włocławek  lub  zarządzającym nieruchomościami położonymi na tym obszarze.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dirty="0"/>
              <a:t>przedstawicieli podmiotów prowadzących na obszarze rewitalizacji działalność gospodarczą wymagane  jest  złożenie  oświadczenia  o  prowadzeniu  działalności  gospodarczej  lub  zasiadaniu  w  organach podmiotów  wpisanych  do  rejestru przedsiębiorców w Krajowym Rejestrze Sądowym, działających na terenie Gminy Miasto Włocławek.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dirty="0"/>
              <a:t>przedstawicieli podmiotów prowadzących na obszarze rewitalizacji działalność społeczną,  wymagane  jest  złożenie  oświadczenia  o  członkostwie  w podmiocie  prowadzącym działalność społeczną, w tym na rzecz osób niepełnosprawnych, działającym na obszarze rewitalizacji.</a:t>
            </a:r>
          </a:p>
        </p:txBody>
      </p:sp>
    </p:spTree>
    <p:extLst>
      <p:ext uri="{BB962C8B-B14F-4D97-AF65-F5344CB8AC3E}">
        <p14:creationId xmlns:p14="http://schemas.microsoft.com/office/powerpoint/2010/main" val="3548132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36379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Warunki naboru</a:t>
            </a:r>
            <a:endParaRPr lang="pl-PL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4557" y="1358922"/>
            <a:ext cx="11489634" cy="53145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W przypadku:</a:t>
            </a:r>
          </a:p>
          <a:p>
            <a:pPr algn="just"/>
            <a:r>
              <a:rPr lang="pl-PL" dirty="0"/>
              <a:t>przedstawicieli Gminy Miasto Włocławek i jej jednostek organizacyjnych, wskazanych przez Prezydenta Miasta Włocławek, </a:t>
            </a:r>
          </a:p>
          <a:p>
            <a:pPr algn="just"/>
            <a:r>
              <a:rPr lang="pl-PL" dirty="0"/>
              <a:t>przedstawicieli Rady Miasta Włocławek</a:t>
            </a:r>
          </a:p>
          <a:p>
            <a:pPr algn="just"/>
            <a:r>
              <a:rPr lang="pl-PL" dirty="0"/>
              <a:t>przedstawicieli instytucji realizującej na terenie Miasta Włocławek zadania </a:t>
            </a:r>
            <a:br>
              <a:rPr lang="pl-PL" dirty="0"/>
            </a:br>
            <a:r>
              <a:rPr lang="pl-PL" dirty="0"/>
              <a:t>z zakresu rynku pracy, w tym przeciwdziałania bezrobociu i aktywizacji osób bezrobotnych;</a:t>
            </a:r>
          </a:p>
          <a:p>
            <a:pPr marL="0" indent="0" algn="just">
              <a:buNone/>
            </a:pPr>
            <a:r>
              <a:rPr lang="pl-PL" dirty="0"/>
              <a:t>wymagane jest przedłożenie dokumentu potwierdzającego upoważnienie do reprezentacji danej jednostki, organu, podmiotu.</a:t>
            </a:r>
          </a:p>
        </p:txBody>
      </p:sp>
    </p:spTree>
    <p:extLst>
      <p:ext uri="{BB962C8B-B14F-4D97-AF65-F5344CB8AC3E}">
        <p14:creationId xmlns:p14="http://schemas.microsoft.com/office/powerpoint/2010/main" val="486236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97536"/>
            <a:ext cx="12192000" cy="759151"/>
          </a:xfrm>
          <a:solidFill>
            <a:srgbClr val="FEF368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Warunki naboru</a:t>
            </a:r>
            <a:endParaRPr lang="pl-PL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0817" y="1358922"/>
            <a:ext cx="11423374" cy="5314593"/>
          </a:xfrm>
        </p:spPr>
        <p:txBody>
          <a:bodyPr>
            <a:normAutofit fontScale="92500"/>
          </a:bodyPr>
          <a:lstStyle/>
          <a:p>
            <a:pPr algn="just"/>
            <a:r>
              <a:rPr lang="pl-PL" sz="2600" dirty="0"/>
              <a:t>Termin złożenia formularza zgłoszeniowego wraz z załącznikami wynosi nie mniej niż </a:t>
            </a:r>
            <a:br>
              <a:rPr lang="pl-PL" sz="2600" dirty="0"/>
            </a:br>
            <a:r>
              <a:rPr lang="pl-PL" sz="2600" dirty="0"/>
              <a:t>21 dni, licząc od dnia opublikowania ogłoszenia.</a:t>
            </a:r>
          </a:p>
          <a:p>
            <a:pPr algn="just"/>
            <a:r>
              <a:rPr lang="pl-PL" sz="2600" dirty="0"/>
              <a:t>W przypadku dostarczenia niekompletnych dokumentów, kandydata na Członka Komitetu wzywa się do ich  uzupełnienia.  Nieuzupełnienie dokumentacji w terminie 3 dni od otrzymania wezwania spowoduje, iż zgłoszenie pozostanie nierozpatrzone.</a:t>
            </a:r>
          </a:p>
          <a:p>
            <a:pPr algn="just"/>
            <a:r>
              <a:rPr lang="pl-PL" sz="2600" dirty="0"/>
              <a:t>Jeżeli liczba kandydatów na Członków Komitetu, których zgłoszenia spełnią wymagania, będzie większa niż maksymalna liczebność Komitetu, przy wyborze na Członka Komitetu w poszczególnych grupach interesariuszy bierze się pod uwagę liczbę popierających na złożonych w naborze listach poparcia, a w przypadku równej ich liczby, czas zgłoszenia.</a:t>
            </a:r>
          </a:p>
          <a:p>
            <a:pPr algn="just"/>
            <a:r>
              <a:rPr lang="pl-PL" sz="2600" dirty="0"/>
              <a:t>W takim przypadku, kandydaci niepowołani na Członków Komitetu zostaną umieszczeni na liście rezerwowej. </a:t>
            </a:r>
          </a:p>
          <a:p>
            <a:pPr algn="just"/>
            <a:r>
              <a:rPr lang="pl-PL" sz="2600" dirty="0"/>
              <a:t>Skład Komitetu ogłaszany jest w Biuletynie Informacji Publicznej Gminy Miasto Włocławek www.bip.um.wlocl.pl oraz na stronie internetowej rewitalizacja.wloclawek.eu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078801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840</Words>
  <Application>Microsoft Office PowerPoint</Application>
  <PresentationFormat>Panoramiczny</PresentationFormat>
  <Paragraphs>97</Paragraphs>
  <Slides>15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Komitet Rewitalizacji</vt:lpstr>
      <vt:lpstr>Zadania Komitetu Rewitalizacji</vt:lpstr>
      <vt:lpstr>Skład Komitetu Rewitalizacji</vt:lpstr>
      <vt:lpstr>Warunki naboru</vt:lpstr>
      <vt:lpstr>Warunki naboru</vt:lpstr>
      <vt:lpstr>Warunki naboru</vt:lpstr>
      <vt:lpstr>Warunki naboru</vt:lpstr>
      <vt:lpstr>Warunki naboru</vt:lpstr>
      <vt:lpstr>Zmiana składu Komitetu</vt:lpstr>
      <vt:lpstr>Zmiana składu Komitetu</vt:lpstr>
      <vt:lpstr>Posiedzenia Komitetu</vt:lpstr>
      <vt:lpstr>Posiedzenia Komitetu</vt:lpstr>
      <vt:lpstr>Konsultacje społeczne projektu uchwały 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Gminny Program Rewitalizacji</dc:title>
  <dc:creator>Aleksandra Pakulska</dc:creator>
  <cp:lastModifiedBy>Daria Figurska</cp:lastModifiedBy>
  <cp:revision>109</cp:revision>
  <cp:lastPrinted>2018-06-05T13:49:02Z</cp:lastPrinted>
  <dcterms:created xsi:type="dcterms:W3CDTF">2018-03-08T12:01:42Z</dcterms:created>
  <dcterms:modified xsi:type="dcterms:W3CDTF">2018-09-10T09:43:26Z</dcterms:modified>
</cp:coreProperties>
</file>